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39"/>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703" r:id="rId41"/>
    <p:sldId id="704" r:id="rId42"/>
    <p:sldId id="705" r:id="rId43"/>
    <p:sldId id="706" r:id="rId44"/>
    <p:sldId id="707" r:id="rId45"/>
    <p:sldId id="708" r:id="rId46"/>
    <p:sldId id="709" r:id="rId47"/>
    <p:sldId id="710" r:id="rId48"/>
    <p:sldId id="711" r:id="rId49"/>
    <p:sldId id="734" r:id="rId50"/>
    <p:sldId id="870" r:id="rId51"/>
    <p:sldId id="871" r:id="rId52"/>
    <p:sldId id="869" r:id="rId53"/>
    <p:sldId id="738" r:id="rId54"/>
    <p:sldId id="743" r:id="rId55"/>
    <p:sldId id="744" r:id="rId56"/>
    <p:sldId id="745" r:id="rId57"/>
    <p:sldId id="746" r:id="rId58"/>
    <p:sldId id="747" r:id="rId59"/>
    <p:sldId id="749" r:id="rId60"/>
    <p:sldId id="750" r:id="rId61"/>
    <p:sldId id="752" r:id="rId62"/>
    <p:sldId id="753" r:id="rId63"/>
    <p:sldId id="754" r:id="rId64"/>
    <p:sldId id="755" r:id="rId65"/>
    <p:sldId id="756" r:id="rId66"/>
    <p:sldId id="757" r:id="rId67"/>
    <p:sldId id="758" r:id="rId68"/>
    <p:sldId id="759" r:id="rId69"/>
    <p:sldId id="760" r:id="rId70"/>
    <p:sldId id="762" r:id="rId71"/>
    <p:sldId id="761" r:id="rId72"/>
    <p:sldId id="788" r:id="rId73"/>
    <p:sldId id="789" r:id="rId74"/>
    <p:sldId id="790" r:id="rId75"/>
    <p:sldId id="792" r:id="rId76"/>
    <p:sldId id="793" r:id="rId77"/>
    <p:sldId id="770" r:id="rId78"/>
    <p:sldId id="771" r:id="rId79"/>
    <p:sldId id="772" r:id="rId80"/>
    <p:sldId id="773" r:id="rId81"/>
    <p:sldId id="774" r:id="rId82"/>
    <p:sldId id="775" r:id="rId83"/>
    <p:sldId id="776" r:id="rId84"/>
    <p:sldId id="777" r:id="rId85"/>
    <p:sldId id="778" r:id="rId86"/>
    <p:sldId id="779" r:id="rId87"/>
    <p:sldId id="780" r:id="rId88"/>
    <p:sldId id="782" r:id="rId89"/>
    <p:sldId id="783" r:id="rId90"/>
    <p:sldId id="794" r:id="rId91"/>
    <p:sldId id="873" r:id="rId92"/>
    <p:sldId id="874" r:id="rId93"/>
    <p:sldId id="875" r:id="rId94"/>
    <p:sldId id="798" r:id="rId95"/>
    <p:sldId id="799" r:id="rId96"/>
    <p:sldId id="800" r:id="rId97"/>
    <p:sldId id="801" r:id="rId98"/>
    <p:sldId id="862" r:id="rId99"/>
    <p:sldId id="863" r:id="rId100"/>
    <p:sldId id="865" r:id="rId101"/>
    <p:sldId id="866" r:id="rId102"/>
    <p:sldId id="867" r:id="rId103"/>
    <p:sldId id="868" r:id="rId104"/>
    <p:sldId id="802" r:id="rId105"/>
    <p:sldId id="857" r:id="rId106"/>
    <p:sldId id="858" r:id="rId107"/>
    <p:sldId id="804" r:id="rId108"/>
    <p:sldId id="860" r:id="rId109"/>
    <p:sldId id="859" r:id="rId110"/>
    <p:sldId id="805" r:id="rId111"/>
    <p:sldId id="846" r:id="rId112"/>
    <p:sldId id="847" r:id="rId113"/>
    <p:sldId id="829" r:id="rId114"/>
    <p:sldId id="834" r:id="rId115"/>
    <p:sldId id="831" r:id="rId116"/>
    <p:sldId id="832" r:id="rId117"/>
    <p:sldId id="833" r:id="rId118"/>
    <p:sldId id="835" r:id="rId119"/>
    <p:sldId id="836" r:id="rId120"/>
    <p:sldId id="837" r:id="rId121"/>
    <p:sldId id="840" r:id="rId122"/>
    <p:sldId id="841" r:id="rId123"/>
    <p:sldId id="838" r:id="rId124"/>
    <p:sldId id="839" r:id="rId125"/>
    <p:sldId id="842" r:id="rId126"/>
    <p:sldId id="843" r:id="rId127"/>
    <p:sldId id="821" r:id="rId128"/>
    <p:sldId id="822" r:id="rId129"/>
    <p:sldId id="823" r:id="rId130"/>
    <p:sldId id="849" r:id="rId131"/>
    <p:sldId id="850" r:id="rId132"/>
    <p:sldId id="852" r:id="rId133"/>
    <p:sldId id="853" r:id="rId134"/>
    <p:sldId id="854" r:id="rId135"/>
    <p:sldId id="856" r:id="rId136"/>
    <p:sldId id="580" r:id="rId137"/>
    <p:sldId id="58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7D00"/>
    <a:srgbClr val="D37011"/>
    <a:srgbClr val="F8F8F8"/>
    <a:srgbClr val="A6A6A6"/>
    <a:srgbClr val="F237E0"/>
    <a:srgbClr val="0070C0"/>
    <a:srgbClr val="FF4747"/>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55120" autoAdjust="0"/>
  </p:normalViewPr>
  <p:slideViewPr>
    <p:cSldViewPr snapToGrid="0">
      <p:cViewPr varScale="1">
        <p:scale>
          <a:sx n="47" d="100"/>
          <a:sy n="47" d="100"/>
        </p:scale>
        <p:origin x="739" y="38"/>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fundamental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SAML we can push the authentication off to a third party, so that 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those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identifies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so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her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they call that API and it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0"/>
              <a:t>In this case the </a:t>
            </a:r>
            <a:r>
              <a:rPr lang="en-US" b="0" dirty="0"/>
              <a:t>user gave TTF a token that allowed them to obtain Alice's email, and Alice's email matches an account in TTF's database.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Alice's token in our example would have been usable </a:t>
            </a:r>
            <a:r>
              <a:rPr lang="en-US" sz="1200" b="0" i="1" kern="1200" dirty="0">
                <a:solidFill>
                  <a:schemeClr val="tx1"/>
                </a:solidFill>
                <a:effectLst/>
                <a:latin typeface="+mn-lt"/>
                <a:ea typeface="+mn-ea"/>
                <a:cs typeface="+mn-cs"/>
              </a:rPr>
              <a:t>only </a:t>
            </a:r>
            <a:r>
              <a:rPr lang="en-US" sz="1200" b="0" i="0" kern="1200" dirty="0">
                <a:solidFill>
                  <a:schemeClr val="tx1"/>
                </a:solidFill>
                <a:effectLst/>
                <a:latin typeface="+mn-lt"/>
                <a:ea typeface="+mn-ea"/>
                <a:cs typeface="+mn-cs"/>
              </a:rPr>
              <a:t>by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it would have clearly indicated that Alice was the one that authorized it, and in that case it would have been safe for TTF to use that token as proof of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would also have contained enough information for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to reject it</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 and I hope you enjoy the rest of the conference!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and other people call a scourge on all mankind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something it can recognize.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her password on login, which we'll talk about next,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And if an attacker has been able to get access to the physical database, then there's a chance they've been able to access the decryption keys as well.</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With those keys, they could decrypt all passwords in the database, which is again very bad.</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there's no other details that a hacker can steal that allow them to reveal the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hash value in the user database, and then the web server just needs to has the plaintext password submitted by the user and then search for the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it gets a hit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and to send a cookie to the browser when a new user logs in.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cookie gets resubmitted on subsequent requests, and the server can use that to associate those requests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Cookies are automatically sent along with each request, so you don't really have to do anything to make this work; your web framework handles this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then you’re probably in the wrong place.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are the things they need to know about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lets Alice connect it to her social media accounts, so those apps can access some of her data in our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collecting her account password in all of those Basic Auth headers, we could create separate credentials for each of those services, and we could authorize those credentials </a:t>
            </a:r>
            <a:r>
              <a:rPr lang="en-US" sz="1200" b="0" i="1" kern="1200" dirty="0">
                <a:solidFill>
                  <a:schemeClr val="tx1"/>
                </a:solidFill>
                <a:effectLst/>
                <a:latin typeface="+mn-lt"/>
                <a:ea typeface="+mn-ea"/>
                <a:cs typeface="+mn-cs"/>
              </a:rPr>
              <a:t>only</a:t>
            </a:r>
            <a:r>
              <a:rPr lang="en-US" sz="1200" b="0" i="0" kern="1200" dirty="0">
                <a:solidFill>
                  <a:schemeClr val="tx1"/>
                </a:solidFill>
                <a:effectLst/>
                <a:latin typeface="+mn-lt"/>
                <a:ea typeface="+mn-ea"/>
                <a:cs typeface="+mn-cs"/>
              </a:rPr>
              <a:t> for calling our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if one of her social media integrations is hacked, all they get access to is that specific integration; hacking her Twitter integration with our app won't get you access to her Facebook account, and vice versa.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those usage-specific credentials only grant access to those social media APIs. They do not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which limits the damage if they get compromised.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are things</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is conjunction with a hash functions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a coherent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is trying to transfer money from one of her accounts to another;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try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a valid signature.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teach you the fundamentals, but you'll need to search out your own Hello World or getting started tutorials.</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your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your React app can't make authenticated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the client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in JavaScript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it to attackers.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client,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signature that can be used to validate the claims.</a:t>
            </a: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the request, it re-computes the signature using its private key and compares that value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authentication only and everything else is left up to your app.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instance, if you want to know whether Alice is a member of the Administrator group or not, you'd have to run a query for the roles associated with her user ID.</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4996210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7016114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It's not a perfect solution, but assigning an expiration date to the token can help with this.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long as the expiration date claim is included in the signature, the client can't extend the timeout on their own without breaking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29697562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handles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4612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5/4/2023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a:stretch>
            <a:fillRect/>
          </a:stretch>
        </p:blipFill>
        <p:spPr>
          <a:xfrm>
            <a:off x="10010775" y="419875"/>
            <a:ext cx="2171700"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4627EFC2-5548-9031-E7BE-1CB64B96001E}"/>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4031873" cy="707886"/>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Facegram</a:t>
            </a:r>
            <a:r>
              <a:rPr lang="en-US" sz="2000" dirty="0">
                <a:latin typeface="Courier New" panose="02070309020205020404" pitchFamily="49" charset="0"/>
                <a:cs typeface="Courier New" panose="02070309020205020404" pitchFamily="49" charset="0"/>
              </a:rPr>
              <a:t>: </a:t>
            </a:r>
          </a:p>
          <a:p>
            <a:r>
              <a:rPr lang="en-US" sz="2000" dirty="0" err="1">
                <a:latin typeface="Courier New" panose="02070309020205020404" pitchFamily="49" charset="0"/>
                <a:cs typeface="Courier New" panose="02070309020205020404" pitchFamily="49" charset="0"/>
              </a:rPr>
              <a:t>Muskland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4747"/>
                </a:solidFill>
                <a:latin typeface="Corbel" panose="020B0503020204020204" pitchFamily="34" charset="0"/>
              </a:rPr>
              <a:t>JavaScript is an insecure client;</a:t>
            </a:r>
          </a:p>
          <a:p>
            <a:pPr algn="ctr"/>
            <a:r>
              <a:rPr lang="en-US" sz="3200" dirty="0">
                <a:solidFill>
                  <a:srgbClr val="FF4747"/>
                </a:solidFill>
                <a:latin typeface="Corbel" panose="020B0503020204020204" pitchFamily="34" charset="0"/>
              </a:rPr>
              <a:t>it </a:t>
            </a:r>
            <a:r>
              <a:rPr lang="en-US" sz="3200" b="1" dirty="0">
                <a:solidFill>
                  <a:srgbClr val="FF4747"/>
                </a:solidFill>
                <a:latin typeface="Corbel" panose="020B0503020204020204" pitchFamily="34" charset="0"/>
              </a:rPr>
              <a:t>cannot</a:t>
            </a:r>
            <a:r>
              <a:rPr lang="en-US" sz="3200" dirty="0">
                <a:solidFill>
                  <a:srgbClr val="FF4747"/>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par>
                          <p:cTn id="16" fill="hold">
                            <p:stCondLst>
                              <p:cond delay="500"/>
                            </p:stCondLst>
                            <p:childTnLst>
                              <p:par>
                                <p:cTn id="17" presetID="22" presetClass="entr" presetSubtype="2" fill="hold" nodeType="afterEffect">
                                  <p:stCondLst>
                                    <p:cond delay="750"/>
                                  </p:stCondLst>
                                  <p:childTnLst>
                                    <p:set>
                                      <p:cBhvr>
                                        <p:cTn id="18" dur="1" fill="hold">
                                          <p:stCondLst>
                                            <p:cond delay="0"/>
                                          </p:stCondLst>
                                        </p:cTn>
                                        <p:tgtEl>
                                          <p:spTgt spid="50"/>
                                        </p:tgtEl>
                                        <p:attrNameLst>
                                          <p:attrName>style.visibility</p:attrName>
                                        </p:attrNameLst>
                                      </p:cBhvr>
                                      <p:to>
                                        <p:strVal val="visible"/>
                                      </p:to>
                                    </p:set>
                                    <p:animEffect transition="in" filter="wipe(right)">
                                      <p:cBhvr>
                                        <p:cTn id="19" dur="500"/>
                                        <p:tgtEl>
                                          <p:spTgt spid="50"/>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51"/>
                                        </p:tgtEl>
                                        <p:attrNameLst>
                                          <p:attrName>style.visibility</p:attrName>
                                        </p:attrNameLst>
                                      </p:cBhvr>
                                      <p:to>
                                        <p:strVal val="visible"/>
                                      </p:to>
                                    </p:set>
                                    <p:animEffect transition="in" filter="wipe(right)">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b="1"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endParaRPr lang="en-US" sz="1600" b="1"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b="1"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b="1"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b="1" dirty="0">
                <a:solidFill>
                  <a:srgbClr val="D37011"/>
                </a:solidFill>
                <a:latin typeface="Courier New" panose="02070309020205020404" pitchFamily="49" charset="0"/>
                <a:cs typeface="Courier New" panose="02070309020205020404" pitchFamily="49" charset="0"/>
              </a:rPr>
              <a:t>{</a:t>
            </a:r>
          </a:p>
          <a:p>
            <a:r>
              <a:rPr lang="en-US" b="1" dirty="0">
                <a:solidFill>
                  <a:srgbClr val="D37011"/>
                </a:solidFill>
                <a:latin typeface="Courier New" panose="02070309020205020404" pitchFamily="49" charset="0"/>
                <a:cs typeface="Courier New" panose="02070309020205020404" pitchFamily="49" charset="0"/>
              </a:rPr>
              <a:t> </a:t>
            </a:r>
            <a:r>
              <a:rPr lang="en-US" b="1" dirty="0" err="1">
                <a:solidFill>
                  <a:srgbClr val="D37011"/>
                </a:solidFill>
                <a:latin typeface="Courier New" panose="02070309020205020404" pitchFamily="49" charset="0"/>
                <a:cs typeface="Courier New" panose="02070309020205020404" pitchFamily="49" charset="0"/>
              </a:rPr>
              <a:t>auth_OK</a:t>
            </a:r>
            <a:r>
              <a:rPr lang="en-US" b="1" dirty="0">
                <a:solidFill>
                  <a:srgbClr val="D37011"/>
                </a:solidFill>
                <a:latin typeface="Courier New" panose="02070309020205020404" pitchFamily="49" charset="0"/>
                <a:cs typeface="Courier New" panose="02070309020205020404" pitchFamily="49" charset="0"/>
              </a:rPr>
              <a:t>: true,</a:t>
            </a:r>
          </a:p>
          <a:p>
            <a:r>
              <a:rPr lang="en-US" b="1" dirty="0">
                <a:solidFill>
                  <a:srgbClr val="D37011"/>
                </a:solidFill>
                <a:latin typeface="Courier New" panose="02070309020205020404" pitchFamily="49" charset="0"/>
                <a:cs typeface="Courier New" panose="02070309020205020404" pitchFamily="49" charset="0"/>
              </a:rPr>
              <a:t> user: "Alice"</a:t>
            </a:r>
          </a:p>
          <a:p>
            <a:r>
              <a:rPr lang="en-US" b="1" dirty="0">
                <a:solidFill>
                  <a:srgbClr val="D37011"/>
                </a:solidFill>
                <a:latin typeface="Courier New" panose="02070309020205020404" pitchFamily="49" charset="0"/>
                <a:cs typeface="Courier New" panose="02070309020205020404" pitchFamily="49" charset="0"/>
              </a:rPr>
              <a:t>}</a:t>
            </a:r>
            <a:endParaRPr lang="en-US" sz="1600" b="1"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lumMod val="65000"/>
                    <a:lumOff val="35000"/>
                  </a:schemeClr>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b="1"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b="1"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5">
            <a:extLst>
              <a:ext uri="{FF2B5EF4-FFF2-40B4-BE49-F238E27FC236}">
                <a16:creationId xmlns:a16="http://schemas.microsoft.com/office/drawing/2014/main" id="{1ADE8BAB-16F7-5DB6-89AC-360C72DDDB84}"/>
              </a:ext>
            </a:extLst>
          </p:cNvPr>
          <p:cNvCxnSpPr>
            <a:cxnSpLocks/>
          </p:cNvCxnSpPr>
          <p:nvPr/>
        </p:nvCxnSpPr>
        <p:spPr>
          <a:xfrm>
            <a:off x="4257676" y="3314697"/>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6">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0CA67D-00E8-8865-2A34-E92645A64701}"/>
              </a:ext>
            </a:extLst>
          </p:cNvPr>
          <p:cNvSpPr txBox="1"/>
          <p:nvPr/>
        </p:nvSpPr>
        <p:spPr>
          <a:xfrm>
            <a:off x="4858789" y="2722719"/>
            <a:ext cx="1585690" cy="400110"/>
          </a:xfrm>
          <a:prstGeom prst="rect">
            <a:avLst/>
          </a:prstGeom>
          <a:noFill/>
        </p:spPr>
        <p:txBody>
          <a:bodyPr wrap="none" rtlCol="0">
            <a:spAutoFit/>
          </a:bodyPr>
          <a:lstStyle/>
          <a:p>
            <a:r>
              <a:rPr lang="en-US" sz="2000" dirty="0">
                <a:solidFill>
                  <a:srgbClr val="FD7D00"/>
                </a:solidFill>
              </a:rPr>
              <a:t>Login as Alice</a:t>
            </a:r>
          </a:p>
        </p:txBody>
      </p:sp>
      <p:sp>
        <p:nvSpPr>
          <p:cNvPr id="8" name="TextBox 7">
            <a:extLst>
              <a:ext uri="{FF2B5EF4-FFF2-40B4-BE49-F238E27FC236}">
                <a16:creationId xmlns:a16="http://schemas.microsoft.com/office/drawing/2014/main" id="{6157FF54-0A27-A0F7-39FF-4D1713BE4CB8}"/>
              </a:ext>
            </a:extLst>
          </p:cNvPr>
          <p:cNvSpPr txBox="1"/>
          <p:nvPr/>
        </p:nvSpPr>
        <p:spPr>
          <a:xfrm>
            <a:off x="4440353" y="3277670"/>
            <a:ext cx="2496324" cy="400110"/>
          </a:xfrm>
          <a:prstGeom prst="rect">
            <a:avLst/>
          </a:prstGeom>
          <a:noFill/>
        </p:spPr>
        <p:txBody>
          <a:bodyPr wrap="none" rtlCol="0">
            <a:spAutoFit/>
          </a:bodyPr>
          <a:lstStyle/>
          <a:p>
            <a:r>
              <a:rPr lang="en-US" sz="2000" dirty="0">
                <a:solidFill>
                  <a:schemeClr val="bg1"/>
                </a:solidFill>
              </a:rPr>
              <a:t>Hi Alice, have a token!</a:t>
            </a:r>
          </a:p>
        </p:txBody>
      </p:sp>
      <p:sp>
        <p:nvSpPr>
          <p:cNvPr id="9" name="TextBox 8">
            <a:extLst>
              <a:ext uri="{FF2B5EF4-FFF2-40B4-BE49-F238E27FC236}">
                <a16:creationId xmlns:a16="http://schemas.microsoft.com/office/drawing/2014/main" id="{98E06C3C-228B-CF9F-EA09-1C8048711DBF}"/>
              </a:ext>
            </a:extLst>
          </p:cNvPr>
          <p:cNvSpPr txBox="1"/>
          <p:nvPr/>
        </p:nvSpPr>
        <p:spPr>
          <a:xfrm>
            <a:off x="4811752" y="3984821"/>
            <a:ext cx="1858907" cy="400110"/>
          </a:xfrm>
          <a:prstGeom prst="rect">
            <a:avLst/>
          </a:prstGeom>
          <a:noFill/>
        </p:spPr>
        <p:txBody>
          <a:bodyPr wrap="none" rtlCol="0">
            <a:spAutoFit/>
          </a:bodyPr>
          <a:lstStyle/>
          <a:p>
            <a:r>
              <a:rPr lang="en-US" sz="2000" dirty="0">
                <a:solidFill>
                  <a:srgbClr val="FD7D00"/>
                </a:solidFill>
              </a:rPr>
              <a:t>Here’s my token</a:t>
            </a:r>
          </a:p>
        </p:txBody>
      </p:sp>
      <p:cxnSp>
        <p:nvCxnSpPr>
          <p:cNvPr id="11" name="!!Arrow 7">
            <a:extLst>
              <a:ext uri="{FF2B5EF4-FFF2-40B4-BE49-F238E27FC236}">
                <a16:creationId xmlns:a16="http://schemas.microsoft.com/office/drawing/2014/main" id="{99C50FC4-AF90-EAF8-365D-8A948C22E319}"/>
              </a:ext>
            </a:extLst>
          </p:cNvPr>
          <p:cNvCxnSpPr>
            <a:cxnSpLocks/>
          </p:cNvCxnSpPr>
          <p:nvPr/>
        </p:nvCxnSpPr>
        <p:spPr>
          <a:xfrm>
            <a:off x="4221691" y="4463779"/>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2A8E75-5A21-629E-C4E3-F43FB6FD9400}"/>
              </a:ext>
            </a:extLst>
          </p:cNvPr>
          <p:cNvSpPr txBox="1"/>
          <p:nvPr/>
        </p:nvSpPr>
        <p:spPr>
          <a:xfrm>
            <a:off x="5171813" y="4426752"/>
            <a:ext cx="1050288" cy="400110"/>
          </a:xfrm>
          <a:prstGeom prst="rect">
            <a:avLst/>
          </a:prstGeom>
          <a:noFill/>
        </p:spPr>
        <p:txBody>
          <a:bodyPr wrap="none" rtlCol="0">
            <a:spAutoFit/>
          </a:bodyPr>
          <a:lstStyle/>
          <a:p>
            <a:r>
              <a:rPr lang="en-US" sz="2000" dirty="0">
                <a:solidFill>
                  <a:schemeClr val="bg1"/>
                </a:solidFill>
              </a:rPr>
              <a:t>Hi Alice!</a:t>
            </a:r>
          </a:p>
        </p:txBody>
      </p:sp>
    </p:spTree>
    <p:extLst>
      <p:ext uri="{BB962C8B-B14F-4D97-AF65-F5344CB8AC3E}">
        <p14:creationId xmlns:p14="http://schemas.microsoft.com/office/powerpoint/2010/main" val="21727081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right)">
                                      <p:cBhvr>
                                        <p:cTn id="14" dur="500"/>
                                        <p:tgtEl>
                                          <p:spTgt spid="2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9"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5">
            <a:extLst>
              <a:ext uri="{FF2B5EF4-FFF2-40B4-BE49-F238E27FC236}">
                <a16:creationId xmlns:a16="http://schemas.microsoft.com/office/drawing/2014/main" id="{1ADE8BAB-16F7-5DB6-89AC-360C72DDDB84}"/>
              </a:ext>
            </a:extLst>
          </p:cNvPr>
          <p:cNvCxnSpPr>
            <a:cxnSpLocks/>
          </p:cNvCxnSpPr>
          <p:nvPr/>
        </p:nvCxnSpPr>
        <p:spPr>
          <a:xfrm>
            <a:off x="4257676" y="3314697"/>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6">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0CA67D-00E8-8865-2A34-E92645A64701}"/>
              </a:ext>
            </a:extLst>
          </p:cNvPr>
          <p:cNvSpPr txBox="1"/>
          <p:nvPr/>
        </p:nvSpPr>
        <p:spPr>
          <a:xfrm>
            <a:off x="4858789" y="2722719"/>
            <a:ext cx="1585690" cy="400110"/>
          </a:xfrm>
          <a:prstGeom prst="rect">
            <a:avLst/>
          </a:prstGeom>
          <a:noFill/>
        </p:spPr>
        <p:txBody>
          <a:bodyPr wrap="none" rtlCol="0">
            <a:spAutoFit/>
          </a:bodyPr>
          <a:lstStyle/>
          <a:p>
            <a:r>
              <a:rPr lang="en-US" sz="2000" dirty="0">
                <a:solidFill>
                  <a:srgbClr val="FD7D00"/>
                </a:solidFill>
              </a:rPr>
              <a:t>Login as Alice</a:t>
            </a:r>
          </a:p>
        </p:txBody>
      </p:sp>
      <p:sp>
        <p:nvSpPr>
          <p:cNvPr id="8" name="TextBox 7">
            <a:extLst>
              <a:ext uri="{FF2B5EF4-FFF2-40B4-BE49-F238E27FC236}">
                <a16:creationId xmlns:a16="http://schemas.microsoft.com/office/drawing/2014/main" id="{6157FF54-0A27-A0F7-39FF-4D1713BE4CB8}"/>
              </a:ext>
            </a:extLst>
          </p:cNvPr>
          <p:cNvSpPr txBox="1"/>
          <p:nvPr/>
        </p:nvSpPr>
        <p:spPr>
          <a:xfrm>
            <a:off x="4440353" y="3277670"/>
            <a:ext cx="2496324" cy="400110"/>
          </a:xfrm>
          <a:prstGeom prst="rect">
            <a:avLst/>
          </a:prstGeom>
          <a:noFill/>
        </p:spPr>
        <p:txBody>
          <a:bodyPr wrap="none" rtlCol="0">
            <a:spAutoFit/>
          </a:bodyPr>
          <a:lstStyle/>
          <a:p>
            <a:r>
              <a:rPr lang="en-US" sz="2000" dirty="0">
                <a:solidFill>
                  <a:schemeClr val="bg1"/>
                </a:solidFill>
              </a:rPr>
              <a:t>Hi Alice, have a token!</a:t>
            </a:r>
          </a:p>
        </p:txBody>
      </p:sp>
      <p:sp>
        <p:nvSpPr>
          <p:cNvPr id="9" name="TextBox 8">
            <a:extLst>
              <a:ext uri="{FF2B5EF4-FFF2-40B4-BE49-F238E27FC236}">
                <a16:creationId xmlns:a16="http://schemas.microsoft.com/office/drawing/2014/main" id="{98E06C3C-228B-CF9F-EA09-1C8048711DBF}"/>
              </a:ext>
            </a:extLst>
          </p:cNvPr>
          <p:cNvSpPr txBox="1"/>
          <p:nvPr/>
        </p:nvSpPr>
        <p:spPr>
          <a:xfrm>
            <a:off x="4811752" y="3984821"/>
            <a:ext cx="1858907" cy="400110"/>
          </a:xfrm>
          <a:prstGeom prst="rect">
            <a:avLst/>
          </a:prstGeom>
          <a:noFill/>
        </p:spPr>
        <p:txBody>
          <a:bodyPr wrap="none" rtlCol="0">
            <a:spAutoFit/>
          </a:bodyPr>
          <a:lstStyle/>
          <a:p>
            <a:r>
              <a:rPr lang="en-US" sz="2000" dirty="0">
                <a:solidFill>
                  <a:srgbClr val="FD7D00"/>
                </a:solidFill>
              </a:rPr>
              <a:t>Here’s my token</a:t>
            </a:r>
          </a:p>
        </p:txBody>
      </p:sp>
      <p:cxnSp>
        <p:nvCxnSpPr>
          <p:cNvPr id="11" name="!!Arrow 7">
            <a:extLst>
              <a:ext uri="{FF2B5EF4-FFF2-40B4-BE49-F238E27FC236}">
                <a16:creationId xmlns:a16="http://schemas.microsoft.com/office/drawing/2014/main" id="{99C50FC4-AF90-EAF8-365D-8A948C22E319}"/>
              </a:ext>
            </a:extLst>
          </p:cNvPr>
          <p:cNvCxnSpPr>
            <a:cxnSpLocks/>
          </p:cNvCxnSpPr>
          <p:nvPr/>
        </p:nvCxnSpPr>
        <p:spPr>
          <a:xfrm>
            <a:off x="4221691" y="4463779"/>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2A8E75-5A21-629E-C4E3-F43FB6FD9400}"/>
              </a:ext>
            </a:extLst>
          </p:cNvPr>
          <p:cNvSpPr txBox="1"/>
          <p:nvPr/>
        </p:nvSpPr>
        <p:spPr>
          <a:xfrm>
            <a:off x="5171813" y="4426752"/>
            <a:ext cx="1050288" cy="400110"/>
          </a:xfrm>
          <a:prstGeom prst="rect">
            <a:avLst/>
          </a:prstGeom>
          <a:noFill/>
        </p:spPr>
        <p:txBody>
          <a:bodyPr wrap="none" rtlCol="0">
            <a:spAutoFit/>
          </a:bodyPr>
          <a:lstStyle/>
          <a:p>
            <a:r>
              <a:rPr lang="en-US" sz="2000" dirty="0">
                <a:solidFill>
                  <a:schemeClr val="bg1"/>
                </a:solidFill>
              </a:rPr>
              <a:t>Hi Alice!</a:t>
            </a:r>
          </a:p>
        </p:txBody>
      </p:sp>
      <p:sp>
        <p:nvSpPr>
          <p:cNvPr id="20" name="!!Txt4">
            <a:extLst>
              <a:ext uri="{FF2B5EF4-FFF2-40B4-BE49-F238E27FC236}">
                <a16:creationId xmlns:a16="http://schemas.microsoft.com/office/drawing/2014/main" id="{3D480161-204A-8D48-38F8-898C823037B9}"/>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22" name="Picture 2" descr="Image result for exclamation icon triangle">
            <a:extLst>
              <a:ext uri="{FF2B5EF4-FFF2-40B4-BE49-F238E27FC236}">
                <a16:creationId xmlns:a16="http://schemas.microsoft.com/office/drawing/2014/main" id="{43E510B4-2DD3-0E0B-BCCE-E09800F3A2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1F4CFE93-98B1-7BDA-CF02-A63FA6374C43}"/>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06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3"/>
            <a:ext cx="3216818" cy="187469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5">
            <a:extLst>
              <a:ext uri="{FF2B5EF4-FFF2-40B4-BE49-F238E27FC236}">
                <a16:creationId xmlns:a16="http://schemas.microsoft.com/office/drawing/2014/main" id="{1ADE8BAB-16F7-5DB6-89AC-360C72DDDB84}"/>
              </a:ext>
            </a:extLst>
          </p:cNvPr>
          <p:cNvCxnSpPr>
            <a:cxnSpLocks/>
          </p:cNvCxnSpPr>
          <p:nvPr/>
        </p:nvCxnSpPr>
        <p:spPr>
          <a:xfrm>
            <a:off x="4257676" y="3314697"/>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6">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0CA67D-00E8-8865-2A34-E92645A64701}"/>
              </a:ext>
            </a:extLst>
          </p:cNvPr>
          <p:cNvSpPr txBox="1"/>
          <p:nvPr/>
        </p:nvSpPr>
        <p:spPr>
          <a:xfrm>
            <a:off x="4858789" y="2722719"/>
            <a:ext cx="1585690" cy="400110"/>
          </a:xfrm>
          <a:prstGeom prst="rect">
            <a:avLst/>
          </a:prstGeom>
          <a:noFill/>
        </p:spPr>
        <p:txBody>
          <a:bodyPr wrap="none" rtlCol="0">
            <a:spAutoFit/>
          </a:bodyPr>
          <a:lstStyle/>
          <a:p>
            <a:r>
              <a:rPr lang="en-US" sz="2000" dirty="0">
                <a:solidFill>
                  <a:srgbClr val="FD7D00"/>
                </a:solidFill>
              </a:rPr>
              <a:t>Login as Alice</a:t>
            </a:r>
          </a:p>
        </p:txBody>
      </p:sp>
      <p:sp>
        <p:nvSpPr>
          <p:cNvPr id="8" name="TextBox 7">
            <a:extLst>
              <a:ext uri="{FF2B5EF4-FFF2-40B4-BE49-F238E27FC236}">
                <a16:creationId xmlns:a16="http://schemas.microsoft.com/office/drawing/2014/main" id="{6157FF54-0A27-A0F7-39FF-4D1713BE4CB8}"/>
              </a:ext>
            </a:extLst>
          </p:cNvPr>
          <p:cNvSpPr txBox="1"/>
          <p:nvPr/>
        </p:nvSpPr>
        <p:spPr>
          <a:xfrm>
            <a:off x="4440353" y="3277670"/>
            <a:ext cx="2496324" cy="400110"/>
          </a:xfrm>
          <a:prstGeom prst="rect">
            <a:avLst/>
          </a:prstGeom>
          <a:noFill/>
        </p:spPr>
        <p:txBody>
          <a:bodyPr wrap="none" rtlCol="0">
            <a:spAutoFit/>
          </a:bodyPr>
          <a:lstStyle/>
          <a:p>
            <a:r>
              <a:rPr lang="en-US" sz="2000" dirty="0">
                <a:solidFill>
                  <a:schemeClr val="bg1"/>
                </a:solidFill>
              </a:rPr>
              <a:t>Hi Alice, have a token!</a:t>
            </a:r>
          </a:p>
        </p:txBody>
      </p:sp>
      <p:sp>
        <p:nvSpPr>
          <p:cNvPr id="9" name="TextBox 8">
            <a:extLst>
              <a:ext uri="{FF2B5EF4-FFF2-40B4-BE49-F238E27FC236}">
                <a16:creationId xmlns:a16="http://schemas.microsoft.com/office/drawing/2014/main" id="{98E06C3C-228B-CF9F-EA09-1C8048711DBF}"/>
              </a:ext>
            </a:extLst>
          </p:cNvPr>
          <p:cNvSpPr txBox="1"/>
          <p:nvPr/>
        </p:nvSpPr>
        <p:spPr>
          <a:xfrm>
            <a:off x="4811752" y="3984821"/>
            <a:ext cx="1858907" cy="400110"/>
          </a:xfrm>
          <a:prstGeom prst="rect">
            <a:avLst/>
          </a:prstGeom>
          <a:noFill/>
        </p:spPr>
        <p:txBody>
          <a:bodyPr wrap="none" rtlCol="0">
            <a:spAutoFit/>
          </a:bodyPr>
          <a:lstStyle/>
          <a:p>
            <a:r>
              <a:rPr lang="en-US" sz="2000" dirty="0">
                <a:solidFill>
                  <a:srgbClr val="FD7D00"/>
                </a:solidFill>
              </a:rPr>
              <a:t>Here’s my token</a:t>
            </a:r>
          </a:p>
        </p:txBody>
      </p:sp>
      <p:cxnSp>
        <p:nvCxnSpPr>
          <p:cNvPr id="11" name="!!Arrow 7">
            <a:extLst>
              <a:ext uri="{FF2B5EF4-FFF2-40B4-BE49-F238E27FC236}">
                <a16:creationId xmlns:a16="http://schemas.microsoft.com/office/drawing/2014/main" id="{99C50FC4-AF90-EAF8-365D-8A948C22E319}"/>
              </a:ext>
            </a:extLst>
          </p:cNvPr>
          <p:cNvCxnSpPr>
            <a:cxnSpLocks/>
          </p:cNvCxnSpPr>
          <p:nvPr/>
        </p:nvCxnSpPr>
        <p:spPr>
          <a:xfrm>
            <a:off x="4221691" y="4463779"/>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2A8E75-5A21-629E-C4E3-F43FB6FD9400}"/>
              </a:ext>
            </a:extLst>
          </p:cNvPr>
          <p:cNvSpPr txBox="1"/>
          <p:nvPr/>
        </p:nvSpPr>
        <p:spPr>
          <a:xfrm>
            <a:off x="5171813" y="4426752"/>
            <a:ext cx="1050288" cy="400110"/>
          </a:xfrm>
          <a:prstGeom prst="rect">
            <a:avLst/>
          </a:prstGeom>
          <a:noFill/>
        </p:spPr>
        <p:txBody>
          <a:bodyPr wrap="none" rtlCol="0">
            <a:spAutoFit/>
          </a:bodyPr>
          <a:lstStyle/>
          <a:p>
            <a:r>
              <a:rPr lang="en-US" sz="2000" dirty="0">
                <a:solidFill>
                  <a:schemeClr val="bg1"/>
                </a:solidFill>
              </a:rPr>
              <a:t>Hi Alice!</a:t>
            </a:r>
          </a:p>
        </p:txBody>
      </p:sp>
      <p:sp>
        <p:nvSpPr>
          <p:cNvPr id="20" name="!!Txt4">
            <a:extLst>
              <a:ext uri="{FF2B5EF4-FFF2-40B4-BE49-F238E27FC236}">
                <a16:creationId xmlns:a16="http://schemas.microsoft.com/office/drawing/2014/main" id="{3D480161-204A-8D48-38F8-898C823037B9}"/>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22" name="Picture 2" descr="Image result for exclamation icon triangle">
            <a:extLst>
              <a:ext uri="{FF2B5EF4-FFF2-40B4-BE49-F238E27FC236}">
                <a16:creationId xmlns:a16="http://schemas.microsoft.com/office/drawing/2014/main" id="{43E510B4-2DD3-0E0B-BCCE-E09800F3A2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1F4CFE93-98B1-7BDA-CF02-A63FA6374C43}"/>
              </a:ext>
            </a:extLst>
          </p:cNvPr>
          <p:cNvSpPr/>
          <p:nvPr/>
        </p:nvSpPr>
        <p:spPr>
          <a:xfrm>
            <a:off x="1221582" y="3984821"/>
            <a:ext cx="2858145" cy="26885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32DD7FC-FD32-395F-7DB3-671CE7DF3352}"/>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0724083"/>
      </p:ext>
    </p:extLst>
  </p:cSld>
  <p:clrMapOvr>
    <a:masterClrMapping/>
  </p:clrMapOvr>
  <mc:AlternateContent xmlns:mc="http://schemas.openxmlformats.org/markup-compatibility/2006">
    <mc:Choice xmlns:p159="http://schemas.microsoft.com/office/powerpoint/2015/09/main" Requires="p159">
      <p:transition spd="med">
        <p159:morph option="byWord"/>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5426169"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357789"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239523" y="8740207"/>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8354" y="885711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5192401"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cxnSp>
        <p:nvCxnSpPr>
          <p:cNvPr id="4" name="!!Arrow 4">
            <a:extLst>
              <a:ext uri="{FF2B5EF4-FFF2-40B4-BE49-F238E27FC236}">
                <a16:creationId xmlns:a16="http://schemas.microsoft.com/office/drawing/2014/main" id="{912D6815-38E6-6AF0-67D5-6855B81ED457}"/>
              </a:ext>
            </a:extLst>
          </p:cNvPr>
          <p:cNvCxnSpPr>
            <a:cxnSpLocks/>
          </p:cNvCxnSpPr>
          <p:nvPr/>
        </p:nvCxnSpPr>
        <p:spPr>
          <a:xfrm flipH="1">
            <a:off x="4204632" y="7209356"/>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Arrow 5">
            <a:extLst>
              <a:ext uri="{FF2B5EF4-FFF2-40B4-BE49-F238E27FC236}">
                <a16:creationId xmlns:a16="http://schemas.microsoft.com/office/drawing/2014/main" id="{53C352A5-DD95-9FB3-9972-D5D4220B4154}"/>
              </a:ext>
            </a:extLst>
          </p:cNvPr>
          <p:cNvCxnSpPr>
            <a:cxnSpLocks/>
          </p:cNvCxnSpPr>
          <p:nvPr/>
        </p:nvCxnSpPr>
        <p:spPr>
          <a:xfrm>
            <a:off x="4257676" y="7464672"/>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Arrow 6">
            <a:extLst>
              <a:ext uri="{FF2B5EF4-FFF2-40B4-BE49-F238E27FC236}">
                <a16:creationId xmlns:a16="http://schemas.microsoft.com/office/drawing/2014/main" id="{A4EB9DC4-2012-4B43-5707-0D70DF105366}"/>
              </a:ext>
            </a:extLst>
          </p:cNvPr>
          <p:cNvCxnSpPr>
            <a:cxnSpLocks/>
          </p:cNvCxnSpPr>
          <p:nvPr/>
        </p:nvCxnSpPr>
        <p:spPr>
          <a:xfrm flipH="1">
            <a:off x="4257676" y="8221809"/>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68361-A5A7-3225-EBEB-FFE7AB9BF6F2}"/>
              </a:ext>
            </a:extLst>
          </p:cNvPr>
          <p:cNvSpPr txBox="1"/>
          <p:nvPr/>
        </p:nvSpPr>
        <p:spPr>
          <a:xfrm>
            <a:off x="4858789" y="6872694"/>
            <a:ext cx="1585690" cy="400110"/>
          </a:xfrm>
          <a:prstGeom prst="rect">
            <a:avLst/>
          </a:prstGeom>
          <a:noFill/>
        </p:spPr>
        <p:txBody>
          <a:bodyPr wrap="none" rtlCol="0">
            <a:spAutoFit/>
          </a:bodyPr>
          <a:lstStyle/>
          <a:p>
            <a:r>
              <a:rPr lang="en-US" sz="2000" dirty="0">
                <a:solidFill>
                  <a:srgbClr val="FD7D00"/>
                </a:solidFill>
              </a:rPr>
              <a:t>Login as Alice</a:t>
            </a:r>
          </a:p>
        </p:txBody>
      </p:sp>
      <p:sp>
        <p:nvSpPr>
          <p:cNvPr id="20" name="TextBox 19">
            <a:extLst>
              <a:ext uri="{FF2B5EF4-FFF2-40B4-BE49-F238E27FC236}">
                <a16:creationId xmlns:a16="http://schemas.microsoft.com/office/drawing/2014/main" id="{5D81E9F4-29A8-F0C1-E243-AB87061CA073}"/>
              </a:ext>
            </a:extLst>
          </p:cNvPr>
          <p:cNvSpPr txBox="1"/>
          <p:nvPr/>
        </p:nvSpPr>
        <p:spPr>
          <a:xfrm>
            <a:off x="4440353" y="7427645"/>
            <a:ext cx="2496324" cy="400110"/>
          </a:xfrm>
          <a:prstGeom prst="rect">
            <a:avLst/>
          </a:prstGeom>
          <a:noFill/>
        </p:spPr>
        <p:txBody>
          <a:bodyPr wrap="none" rtlCol="0">
            <a:spAutoFit/>
          </a:bodyPr>
          <a:lstStyle/>
          <a:p>
            <a:r>
              <a:rPr lang="en-US" sz="2000" dirty="0">
                <a:solidFill>
                  <a:schemeClr val="bg1"/>
                </a:solidFill>
              </a:rPr>
              <a:t>Hi Alice, have a token!</a:t>
            </a:r>
          </a:p>
        </p:txBody>
      </p:sp>
      <p:sp>
        <p:nvSpPr>
          <p:cNvPr id="28" name="TextBox 27">
            <a:extLst>
              <a:ext uri="{FF2B5EF4-FFF2-40B4-BE49-F238E27FC236}">
                <a16:creationId xmlns:a16="http://schemas.microsoft.com/office/drawing/2014/main" id="{F43501D0-056B-5EAD-EBC2-86481219F2F9}"/>
              </a:ext>
            </a:extLst>
          </p:cNvPr>
          <p:cNvSpPr txBox="1"/>
          <p:nvPr/>
        </p:nvSpPr>
        <p:spPr>
          <a:xfrm>
            <a:off x="4811752" y="8134796"/>
            <a:ext cx="1858907" cy="400110"/>
          </a:xfrm>
          <a:prstGeom prst="rect">
            <a:avLst/>
          </a:prstGeom>
          <a:noFill/>
        </p:spPr>
        <p:txBody>
          <a:bodyPr wrap="none" rtlCol="0">
            <a:spAutoFit/>
          </a:bodyPr>
          <a:lstStyle/>
          <a:p>
            <a:r>
              <a:rPr lang="en-US" sz="2000" dirty="0">
                <a:solidFill>
                  <a:srgbClr val="FD7D00"/>
                </a:solidFill>
              </a:rPr>
              <a:t>Here’s my token</a:t>
            </a:r>
          </a:p>
        </p:txBody>
      </p:sp>
      <p:cxnSp>
        <p:nvCxnSpPr>
          <p:cNvPr id="30" name="!!Arrow 7">
            <a:extLst>
              <a:ext uri="{FF2B5EF4-FFF2-40B4-BE49-F238E27FC236}">
                <a16:creationId xmlns:a16="http://schemas.microsoft.com/office/drawing/2014/main" id="{DFE20CE6-0445-89EA-FC0B-EB4E7A45868B}"/>
              </a:ext>
            </a:extLst>
          </p:cNvPr>
          <p:cNvCxnSpPr>
            <a:cxnSpLocks/>
          </p:cNvCxnSpPr>
          <p:nvPr/>
        </p:nvCxnSpPr>
        <p:spPr>
          <a:xfrm>
            <a:off x="4221691" y="8613754"/>
            <a:ext cx="2724149" cy="0"/>
          </a:xfrm>
          <a:prstGeom prst="straightConnector1">
            <a:avLst/>
          </a:prstGeom>
          <a:ln w="22225">
            <a:solidFill>
              <a:schemeClr val="bg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7D34C3E-F8F7-C3D5-E5B1-C7013F7E6BF7}"/>
              </a:ext>
            </a:extLst>
          </p:cNvPr>
          <p:cNvSpPr txBox="1"/>
          <p:nvPr/>
        </p:nvSpPr>
        <p:spPr>
          <a:xfrm>
            <a:off x="5171813" y="8576727"/>
            <a:ext cx="1050288" cy="400110"/>
          </a:xfrm>
          <a:prstGeom prst="rect">
            <a:avLst/>
          </a:prstGeom>
          <a:noFill/>
        </p:spPr>
        <p:txBody>
          <a:bodyPr wrap="none" rtlCol="0">
            <a:spAutoFit/>
          </a:bodyPr>
          <a:lstStyle/>
          <a:p>
            <a:r>
              <a:rPr lang="en-US" sz="2000" dirty="0">
                <a:solidFill>
                  <a:schemeClr val="bg1"/>
                </a:solidFill>
              </a:rPr>
              <a:t>Hi Alice!</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73559</TotalTime>
  <Words>14129</Words>
  <Application>Microsoft Office PowerPoint</Application>
  <PresentationFormat>Widescreen</PresentationFormat>
  <Paragraphs>2313</Paragraphs>
  <Slides>137</Slides>
  <Notes>136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137</vt:i4>
      </vt:variant>
    </vt:vector>
  </HeadingPairs>
  <TitlesOfParts>
    <vt:vector size="148"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1197</cp:revision>
  <dcterms:created xsi:type="dcterms:W3CDTF">2013-12-09T01:29:59Z</dcterms:created>
  <dcterms:modified xsi:type="dcterms:W3CDTF">2023-05-05T16:48:04Z</dcterms:modified>
</cp:coreProperties>
</file>